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5" r:id="rId7"/>
    <p:sldId id="261" r:id="rId8"/>
    <p:sldId id="266" r:id="rId9"/>
    <p:sldId id="262" r:id="rId10"/>
    <p:sldId id="263" r:id="rId11"/>
    <p:sldId id="264"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Stomberg" initials="JS"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70" autoAdjust="0"/>
  </p:normalViewPr>
  <p:slideViewPr>
    <p:cSldViewPr>
      <p:cViewPr varScale="1">
        <p:scale>
          <a:sx n="90" d="100"/>
          <a:sy n="90" d="100"/>
        </p:scale>
        <p:origin x="-92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commentAuthors" Target="commentAuthor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B10500-7112-4BD3-BB89-D4B3B5CA3335}" type="datetimeFigureOut">
              <a:rPr lang="en-US" smtClean="0"/>
              <a:t>8/8/16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092A6B-A878-47AB-86D6-3CE5EF1AB6BA}" type="slidenum">
              <a:rPr lang="en-US" smtClean="0"/>
              <a:t>‹#›</a:t>
            </a:fld>
            <a:endParaRPr lang="en-US"/>
          </a:p>
        </p:txBody>
      </p:sp>
    </p:spTree>
    <p:extLst>
      <p:ext uri="{BB962C8B-B14F-4D97-AF65-F5344CB8AC3E}">
        <p14:creationId xmlns:p14="http://schemas.microsoft.com/office/powerpoint/2010/main" val="297949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respiration is a major C flux acting on the largest terrestrial C pool.</a:t>
            </a:r>
          </a:p>
          <a:p>
            <a:endParaRPr lang="en-US" dirty="0"/>
          </a:p>
        </p:txBody>
      </p:sp>
      <p:sp>
        <p:nvSpPr>
          <p:cNvPr id="4" name="Slide Number Placeholder 3"/>
          <p:cNvSpPr>
            <a:spLocks noGrp="1"/>
          </p:cNvSpPr>
          <p:nvPr>
            <p:ph type="sldNum" sz="quarter" idx="10"/>
          </p:nvPr>
        </p:nvSpPr>
        <p:spPr/>
        <p:txBody>
          <a:bodyPr/>
          <a:lstStyle/>
          <a:p>
            <a:fld id="{2A092A6B-A878-47AB-86D6-3CE5EF1AB6BA}" type="slidenum">
              <a:rPr lang="en-US" smtClean="0"/>
              <a:t>2</a:t>
            </a:fld>
            <a:endParaRPr lang="en-US"/>
          </a:p>
        </p:txBody>
      </p:sp>
    </p:spTree>
    <p:extLst>
      <p:ext uri="{BB962C8B-B14F-4D97-AF65-F5344CB8AC3E}">
        <p14:creationId xmlns:p14="http://schemas.microsoft.com/office/powerpoint/2010/main" val="1192630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C that enters an ecosystem through photosynthesis is ultimately lost via soil respiration!</a:t>
            </a:r>
          </a:p>
          <a:p>
            <a:endParaRPr lang="en-US" dirty="0"/>
          </a:p>
        </p:txBody>
      </p:sp>
      <p:sp>
        <p:nvSpPr>
          <p:cNvPr id="4" name="Slide Number Placeholder 3"/>
          <p:cNvSpPr>
            <a:spLocks noGrp="1"/>
          </p:cNvSpPr>
          <p:nvPr>
            <p:ph type="sldNum" sz="quarter" idx="10"/>
          </p:nvPr>
        </p:nvSpPr>
        <p:spPr/>
        <p:txBody>
          <a:bodyPr/>
          <a:lstStyle/>
          <a:p>
            <a:fld id="{2A092A6B-A878-47AB-86D6-3CE5EF1AB6BA}" type="slidenum">
              <a:rPr lang="en-US" smtClean="0"/>
              <a:t>3</a:t>
            </a:fld>
            <a:endParaRPr lang="en-US"/>
          </a:p>
        </p:txBody>
      </p:sp>
    </p:spTree>
    <p:extLst>
      <p:ext uri="{BB962C8B-B14F-4D97-AF65-F5344CB8AC3E}">
        <p14:creationId xmlns:p14="http://schemas.microsoft.com/office/powerpoint/2010/main" val="198207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What is soil respiration</a:t>
            </a:r>
            <a:r>
              <a:rPr lang="en-US" dirty="0"/>
              <a:t>? The emission of carbon dioxide (CO2) from the surface of the soil.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What is happening in soil that produces CO2?</a:t>
            </a:r>
            <a:r>
              <a:rPr lang="en-US" sz="1200" kern="1200" dirty="0">
                <a:solidFill>
                  <a:schemeClr val="tx1"/>
                </a:solidFill>
                <a:effectLst/>
                <a:latin typeface="+mn-lt"/>
                <a:ea typeface="+mn-ea"/>
                <a:cs typeface="+mn-cs"/>
              </a:rPr>
              <a:t> Aerobic respiration. Roots, microorganisms (e.g., fungal hyphae, bacterial cells), macro organisms (e.g., insects, salamanders) and other organisms break down C-containing compounds for energy and release CO2 during cellular respiration.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Why does the soil emit CO2</a:t>
            </a:r>
            <a:r>
              <a:rPr lang="en-US" sz="1200" kern="1200" dirty="0">
                <a:solidFill>
                  <a:schemeClr val="tx1"/>
                </a:solidFill>
                <a:effectLst/>
                <a:latin typeface="+mn-lt"/>
                <a:ea typeface="+mn-ea"/>
                <a:cs typeface="+mn-cs"/>
              </a:rPr>
              <a:t>? CO2 is a gas whose behavior is subject to laws of physical chemistry, and as such it diffuses from areas of high concentration (in soil pore spaces) to areas of relatively low concentration (the atmosphere).</a:t>
            </a:r>
          </a:p>
          <a:p>
            <a:endParaRPr lang="en-US" dirty="0"/>
          </a:p>
          <a:p>
            <a:endParaRPr lang="en-US" dirty="0"/>
          </a:p>
        </p:txBody>
      </p:sp>
      <p:sp>
        <p:nvSpPr>
          <p:cNvPr id="4" name="Slide Number Placeholder 3"/>
          <p:cNvSpPr>
            <a:spLocks noGrp="1"/>
          </p:cNvSpPr>
          <p:nvPr>
            <p:ph type="sldNum" sz="quarter" idx="10"/>
          </p:nvPr>
        </p:nvSpPr>
        <p:spPr/>
        <p:txBody>
          <a:bodyPr/>
          <a:lstStyle/>
          <a:p>
            <a:fld id="{2A092A6B-A878-47AB-86D6-3CE5EF1AB6BA}" type="slidenum">
              <a:rPr lang="en-US" smtClean="0"/>
              <a:t>4</a:t>
            </a:fld>
            <a:endParaRPr lang="en-US"/>
          </a:p>
        </p:txBody>
      </p:sp>
    </p:spTree>
    <p:extLst>
      <p:ext uri="{BB962C8B-B14F-4D97-AF65-F5344CB8AC3E}">
        <p14:creationId xmlns:p14="http://schemas.microsoft.com/office/powerpoint/2010/main" val="2608470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How is soil respiration measured</a:t>
            </a:r>
            <a:r>
              <a:rPr lang="en-US" dirty="0"/>
              <a:t>? CO2 absorbs infrared radiation (aka longwave; heat). This physical property is important globally because it drives the greenhouse effect- if not for the presence of CO2 and other greenhouse gases in Earth’s atmosphere, we would lose so much of our outgoing infrared radiation to space that ambient temperatures would be inhospitably cold to life as we know it. At the same time, increasing the CO2 concentration of the atmosphere is increasing the retention of heat in Earth’s energy budget, which is causing climate change. Back to the question at hand, the fact that CO2 absorbs infrared energy is what is used to measure its concentration in an atmosphere of any size. To measure soil respiration, a container or lid of a known volume is placed on top of the soil. As the volume of air inside the container (called the “headspace”) fills up with CO2 over the course of several minutes, a pump is used to circulate the mixture of headspace gases through an infrared gas analyzer (IRGA). The IRGA passes controlled pulses of longwave radiation through the headspace gas, and by measuring how much longwave radiation is absorbed, it measures the amount of CO2 in that mixture of headspace gases.  By measuring the concentration of CO2 in the headspace repeatedly, many times per second over several minutes, it is possible to calculate the amount of CO2 moving from the soil into the headspace per second, or per minute, per hour, etc.</a:t>
            </a:r>
          </a:p>
        </p:txBody>
      </p:sp>
      <p:sp>
        <p:nvSpPr>
          <p:cNvPr id="4" name="Slide Number Placeholder 3"/>
          <p:cNvSpPr>
            <a:spLocks noGrp="1"/>
          </p:cNvSpPr>
          <p:nvPr>
            <p:ph type="sldNum" sz="quarter" idx="10"/>
          </p:nvPr>
        </p:nvSpPr>
        <p:spPr/>
        <p:txBody>
          <a:bodyPr/>
          <a:lstStyle/>
          <a:p>
            <a:fld id="{2A092A6B-A878-47AB-86D6-3CE5EF1AB6BA}" type="slidenum">
              <a:rPr lang="en-US" smtClean="0"/>
              <a:t>5</a:t>
            </a:fld>
            <a:endParaRPr lang="en-US"/>
          </a:p>
        </p:txBody>
      </p:sp>
    </p:spTree>
    <p:extLst>
      <p:ext uri="{BB962C8B-B14F-4D97-AF65-F5344CB8AC3E}">
        <p14:creationId xmlns:p14="http://schemas.microsoft.com/office/powerpoint/2010/main" val="1762633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What factors control the rate at which CO2 is generated in the soil by the organisms inhabiting it? </a:t>
            </a:r>
            <a:r>
              <a:rPr lang="en-US" dirty="0"/>
              <a:t>The availability of C substrates for breakdown via aerobic respiration, the types and number of organisms present in the portion of soil being measured, the environmental factors that control the metabolic activity of organisms (e.g., temperature, water and nutrient availability).</a:t>
            </a:r>
          </a:p>
        </p:txBody>
      </p:sp>
      <p:sp>
        <p:nvSpPr>
          <p:cNvPr id="4" name="Slide Number Placeholder 3"/>
          <p:cNvSpPr>
            <a:spLocks noGrp="1"/>
          </p:cNvSpPr>
          <p:nvPr>
            <p:ph type="sldNum" sz="quarter" idx="10"/>
          </p:nvPr>
        </p:nvSpPr>
        <p:spPr/>
        <p:txBody>
          <a:bodyPr/>
          <a:lstStyle/>
          <a:p>
            <a:fld id="{2A092A6B-A878-47AB-86D6-3CE5EF1AB6BA}" type="slidenum">
              <a:rPr lang="en-US" smtClean="0"/>
              <a:t>7</a:t>
            </a:fld>
            <a:endParaRPr lang="en-US"/>
          </a:p>
        </p:txBody>
      </p:sp>
    </p:spTree>
    <p:extLst>
      <p:ext uri="{BB962C8B-B14F-4D97-AF65-F5344CB8AC3E}">
        <p14:creationId xmlns:p14="http://schemas.microsoft.com/office/powerpoint/2010/main" val="894937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details:</a:t>
            </a:r>
            <a:r>
              <a:rPr lang="en-US" baseline="0" dirty="0"/>
              <a:t> </a:t>
            </a:r>
            <a:r>
              <a:rPr lang="en-US" dirty="0"/>
              <a:t>The porosity of the soil, the concentration gradient (difference in CO2 concentration) between the soil and the atmosphere.</a:t>
            </a:r>
          </a:p>
        </p:txBody>
      </p:sp>
      <p:sp>
        <p:nvSpPr>
          <p:cNvPr id="4" name="Slide Number Placeholder 3"/>
          <p:cNvSpPr>
            <a:spLocks noGrp="1"/>
          </p:cNvSpPr>
          <p:nvPr>
            <p:ph type="sldNum" sz="quarter" idx="10"/>
          </p:nvPr>
        </p:nvSpPr>
        <p:spPr/>
        <p:txBody>
          <a:bodyPr/>
          <a:lstStyle/>
          <a:p>
            <a:fld id="{2A092A6B-A878-47AB-86D6-3CE5EF1AB6BA}" type="slidenum">
              <a:rPr lang="en-US" smtClean="0"/>
              <a:t>8</a:t>
            </a:fld>
            <a:endParaRPr lang="en-US"/>
          </a:p>
        </p:txBody>
      </p:sp>
    </p:spTree>
    <p:extLst>
      <p:ext uri="{BB962C8B-B14F-4D97-AF65-F5344CB8AC3E}">
        <p14:creationId xmlns:p14="http://schemas.microsoft.com/office/powerpoint/2010/main" val="2345943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What factors might make it difficult to measure soil respiration, or might result in flawed or false readings of soil respiration? </a:t>
            </a:r>
            <a:r>
              <a:rPr lang="en-US" dirty="0"/>
              <a:t>Measuring soil respiration is difficult when the factors that limit organismal metabolism are highly constrained, resulting in very low rates of CO2 emission (which are difficult to measure against the background concentration of CO2 in the atmosphere). E.g., when soils are very cold, or dry, have few organisms, or lack nutrients that are required for metabolic processes. Flawed and false respiration measurements can come from measuring only a few, small portions of the soil and failing to capture the spatial variation in soil respiration rates. For example, an animal burrow or a mushroom acts as a “CO2 chimney” by funneling CO2 from a large area into a small exit location, and similar “patchiness” in soil respiration rates can result from soil </a:t>
            </a:r>
            <a:r>
              <a:rPr lang="en-US" dirty="0" err="1"/>
              <a:t>microtopography</a:t>
            </a:r>
            <a:r>
              <a:rPr lang="en-US" dirty="0"/>
              <a:t> (e.g., moist patches vs. dry patches) or uneven heating (sun flecks).</a:t>
            </a:r>
          </a:p>
        </p:txBody>
      </p:sp>
      <p:sp>
        <p:nvSpPr>
          <p:cNvPr id="4" name="Slide Number Placeholder 3"/>
          <p:cNvSpPr>
            <a:spLocks noGrp="1"/>
          </p:cNvSpPr>
          <p:nvPr>
            <p:ph type="sldNum" sz="quarter" idx="10"/>
          </p:nvPr>
        </p:nvSpPr>
        <p:spPr/>
        <p:txBody>
          <a:bodyPr/>
          <a:lstStyle/>
          <a:p>
            <a:fld id="{2A092A6B-A878-47AB-86D6-3CE5EF1AB6BA}" type="slidenum">
              <a:rPr lang="en-US" smtClean="0"/>
              <a:t>9</a:t>
            </a:fld>
            <a:endParaRPr lang="en-US"/>
          </a:p>
        </p:txBody>
      </p:sp>
    </p:spTree>
    <p:extLst>
      <p:ext uri="{BB962C8B-B14F-4D97-AF65-F5344CB8AC3E}">
        <p14:creationId xmlns:p14="http://schemas.microsoft.com/office/powerpoint/2010/main" val="2349101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How can we be sure that our measurements are accurate- that they really represent reality and can tell us how much CO2 is being emitted from the soil per second, hour, or day? </a:t>
            </a:r>
            <a:r>
              <a:rPr lang="en-US" dirty="0"/>
              <a:t>Make many measurements across a study site, and verify that they are consistent- if variation among measurement locations is high, more samples are needed to constrain the true amount of CO2 being emitted by the soil. Likewise, make frequent measurements over time and inspect the data to be alert for sudden changes. </a:t>
            </a:r>
          </a:p>
        </p:txBody>
      </p:sp>
      <p:sp>
        <p:nvSpPr>
          <p:cNvPr id="4" name="Slide Number Placeholder 3"/>
          <p:cNvSpPr>
            <a:spLocks noGrp="1"/>
          </p:cNvSpPr>
          <p:nvPr>
            <p:ph type="sldNum" sz="quarter" idx="10"/>
          </p:nvPr>
        </p:nvSpPr>
        <p:spPr/>
        <p:txBody>
          <a:bodyPr/>
          <a:lstStyle/>
          <a:p>
            <a:fld id="{2A092A6B-A878-47AB-86D6-3CE5EF1AB6BA}" type="slidenum">
              <a:rPr lang="en-US" smtClean="0"/>
              <a:t>10</a:t>
            </a:fld>
            <a:endParaRPr lang="en-US"/>
          </a:p>
        </p:txBody>
      </p:sp>
    </p:spTree>
    <p:extLst>
      <p:ext uri="{BB962C8B-B14F-4D97-AF65-F5344CB8AC3E}">
        <p14:creationId xmlns:p14="http://schemas.microsoft.com/office/powerpoint/2010/main" val="228628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sudden change, or a change over time, ask whether that change might be correlated with some driver of soil respiration, like environmental conditions, or if it appears to be unrelated to any potential drivers (in which case it might indicate an electrical or physical problem with the measurement system).</a:t>
            </a:r>
          </a:p>
          <a:p>
            <a:endParaRPr lang="en-US" dirty="0"/>
          </a:p>
          <a:p>
            <a:r>
              <a:rPr lang="en-US" dirty="0"/>
              <a:t>Measure soil respiration repeatedly at a number of sites, and for every measurement of soil respiration make a co-located, contemporaneous measurement of the environmental factors that might be driving the changes in soil respiration over time. Use statistical tests, such as correlation analysis or regression, comparison of averages or variances to identify whether factors hypothesized to be drivers of soil respiration are indeed related to variation in soil respiration. Another approach is through experimentation. For example, if it is believed that the supply of C-containing compounds to roots (i.e., sugars from photosynthesis) is the main driver of soil respiration in a place, dig trenches or insert deep cores into the ground to sever the roots. Measure soil respiration over weeks to months as the roots die and determine whether separating the roots from the trees that feed them changes the soil respiration rate.</a:t>
            </a:r>
          </a:p>
        </p:txBody>
      </p:sp>
      <p:sp>
        <p:nvSpPr>
          <p:cNvPr id="4" name="Slide Number Placeholder 3"/>
          <p:cNvSpPr>
            <a:spLocks noGrp="1"/>
          </p:cNvSpPr>
          <p:nvPr>
            <p:ph type="sldNum" sz="quarter" idx="10"/>
          </p:nvPr>
        </p:nvSpPr>
        <p:spPr/>
        <p:txBody>
          <a:bodyPr/>
          <a:lstStyle/>
          <a:p>
            <a:fld id="{2A092A6B-A878-47AB-86D6-3CE5EF1AB6BA}" type="slidenum">
              <a:rPr lang="en-US" smtClean="0"/>
              <a:t>11</a:t>
            </a:fld>
            <a:endParaRPr lang="en-US"/>
          </a:p>
        </p:txBody>
      </p:sp>
    </p:spTree>
    <p:extLst>
      <p:ext uri="{BB962C8B-B14F-4D97-AF65-F5344CB8AC3E}">
        <p14:creationId xmlns:p14="http://schemas.microsoft.com/office/powerpoint/2010/main" val="4195818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AD5CF2-CFC8-4AAD-A127-04C6799098A6}"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17C0-E097-4914-B976-3E550D492EC7}" type="slidenum">
              <a:rPr lang="en-US" smtClean="0"/>
              <a:t>‹#›</a:t>
            </a:fld>
            <a:endParaRPr lang="en-US"/>
          </a:p>
        </p:txBody>
      </p:sp>
    </p:spTree>
    <p:extLst>
      <p:ext uri="{BB962C8B-B14F-4D97-AF65-F5344CB8AC3E}">
        <p14:creationId xmlns:p14="http://schemas.microsoft.com/office/powerpoint/2010/main" val="3480545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AD5CF2-CFC8-4AAD-A127-04C6799098A6}"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17C0-E097-4914-B976-3E550D492EC7}" type="slidenum">
              <a:rPr lang="en-US" smtClean="0"/>
              <a:t>‹#›</a:t>
            </a:fld>
            <a:endParaRPr lang="en-US"/>
          </a:p>
        </p:txBody>
      </p:sp>
    </p:spTree>
    <p:extLst>
      <p:ext uri="{BB962C8B-B14F-4D97-AF65-F5344CB8AC3E}">
        <p14:creationId xmlns:p14="http://schemas.microsoft.com/office/powerpoint/2010/main" val="120729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AD5CF2-CFC8-4AAD-A127-04C6799098A6}"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17C0-E097-4914-B976-3E550D492EC7}" type="slidenum">
              <a:rPr lang="en-US" smtClean="0"/>
              <a:t>‹#›</a:t>
            </a:fld>
            <a:endParaRPr lang="en-US"/>
          </a:p>
        </p:txBody>
      </p:sp>
    </p:spTree>
    <p:extLst>
      <p:ext uri="{BB962C8B-B14F-4D97-AF65-F5344CB8AC3E}">
        <p14:creationId xmlns:p14="http://schemas.microsoft.com/office/powerpoint/2010/main" val="2692821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AD5CF2-CFC8-4AAD-A127-04C6799098A6}"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17C0-E097-4914-B976-3E550D492EC7}" type="slidenum">
              <a:rPr lang="en-US" smtClean="0"/>
              <a:t>‹#›</a:t>
            </a:fld>
            <a:endParaRPr lang="en-US"/>
          </a:p>
        </p:txBody>
      </p:sp>
    </p:spTree>
    <p:extLst>
      <p:ext uri="{BB962C8B-B14F-4D97-AF65-F5344CB8AC3E}">
        <p14:creationId xmlns:p14="http://schemas.microsoft.com/office/powerpoint/2010/main" val="1695304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AD5CF2-CFC8-4AAD-A127-04C6799098A6}"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517C0-E097-4914-B976-3E550D492EC7}" type="slidenum">
              <a:rPr lang="en-US" smtClean="0"/>
              <a:t>‹#›</a:t>
            </a:fld>
            <a:endParaRPr lang="en-US"/>
          </a:p>
        </p:txBody>
      </p:sp>
    </p:spTree>
    <p:extLst>
      <p:ext uri="{BB962C8B-B14F-4D97-AF65-F5344CB8AC3E}">
        <p14:creationId xmlns:p14="http://schemas.microsoft.com/office/powerpoint/2010/main" val="3512300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AD5CF2-CFC8-4AAD-A127-04C6799098A6}" type="datetimeFigureOut">
              <a:rPr lang="en-US" smtClean="0"/>
              <a:t>8/8/16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17C0-E097-4914-B976-3E550D492EC7}" type="slidenum">
              <a:rPr lang="en-US" smtClean="0"/>
              <a:t>‹#›</a:t>
            </a:fld>
            <a:endParaRPr lang="en-US"/>
          </a:p>
        </p:txBody>
      </p:sp>
    </p:spTree>
    <p:extLst>
      <p:ext uri="{BB962C8B-B14F-4D97-AF65-F5344CB8AC3E}">
        <p14:creationId xmlns:p14="http://schemas.microsoft.com/office/powerpoint/2010/main" val="26696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AD5CF2-CFC8-4AAD-A127-04C6799098A6}" type="datetimeFigureOut">
              <a:rPr lang="en-US" smtClean="0"/>
              <a:t>8/8/16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6517C0-E097-4914-B976-3E550D492EC7}" type="slidenum">
              <a:rPr lang="en-US" smtClean="0"/>
              <a:t>‹#›</a:t>
            </a:fld>
            <a:endParaRPr lang="en-US"/>
          </a:p>
        </p:txBody>
      </p:sp>
    </p:spTree>
    <p:extLst>
      <p:ext uri="{BB962C8B-B14F-4D97-AF65-F5344CB8AC3E}">
        <p14:creationId xmlns:p14="http://schemas.microsoft.com/office/powerpoint/2010/main" val="2157122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AD5CF2-CFC8-4AAD-A127-04C6799098A6}" type="datetimeFigureOut">
              <a:rPr lang="en-US" smtClean="0"/>
              <a:t>8/8/16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6517C0-E097-4914-B976-3E550D492EC7}" type="slidenum">
              <a:rPr lang="en-US" smtClean="0"/>
              <a:t>‹#›</a:t>
            </a:fld>
            <a:endParaRPr lang="en-US"/>
          </a:p>
        </p:txBody>
      </p:sp>
    </p:spTree>
    <p:extLst>
      <p:ext uri="{BB962C8B-B14F-4D97-AF65-F5344CB8AC3E}">
        <p14:creationId xmlns:p14="http://schemas.microsoft.com/office/powerpoint/2010/main" val="2167018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AD5CF2-CFC8-4AAD-A127-04C6799098A6}" type="datetimeFigureOut">
              <a:rPr lang="en-US" smtClean="0"/>
              <a:t>8/8/16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6517C0-E097-4914-B976-3E550D492EC7}" type="slidenum">
              <a:rPr lang="en-US" smtClean="0"/>
              <a:t>‹#›</a:t>
            </a:fld>
            <a:endParaRPr lang="en-US"/>
          </a:p>
        </p:txBody>
      </p:sp>
    </p:spTree>
    <p:extLst>
      <p:ext uri="{BB962C8B-B14F-4D97-AF65-F5344CB8AC3E}">
        <p14:creationId xmlns:p14="http://schemas.microsoft.com/office/powerpoint/2010/main" val="250647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AD5CF2-CFC8-4AAD-A127-04C6799098A6}" type="datetimeFigureOut">
              <a:rPr lang="en-US" smtClean="0"/>
              <a:t>8/8/16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17C0-E097-4914-B976-3E550D492EC7}" type="slidenum">
              <a:rPr lang="en-US" smtClean="0"/>
              <a:t>‹#›</a:t>
            </a:fld>
            <a:endParaRPr lang="en-US"/>
          </a:p>
        </p:txBody>
      </p:sp>
    </p:spTree>
    <p:extLst>
      <p:ext uri="{BB962C8B-B14F-4D97-AF65-F5344CB8AC3E}">
        <p14:creationId xmlns:p14="http://schemas.microsoft.com/office/powerpoint/2010/main" val="1404148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AD5CF2-CFC8-4AAD-A127-04C6799098A6}" type="datetimeFigureOut">
              <a:rPr lang="en-US" smtClean="0"/>
              <a:t>8/8/16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517C0-E097-4914-B976-3E550D492EC7}" type="slidenum">
              <a:rPr lang="en-US" smtClean="0"/>
              <a:t>‹#›</a:t>
            </a:fld>
            <a:endParaRPr lang="en-US"/>
          </a:p>
        </p:txBody>
      </p:sp>
    </p:spTree>
    <p:extLst>
      <p:ext uri="{BB962C8B-B14F-4D97-AF65-F5344CB8AC3E}">
        <p14:creationId xmlns:p14="http://schemas.microsoft.com/office/powerpoint/2010/main" val="86968528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D5CF2-CFC8-4AAD-A127-04C6799098A6}" type="datetimeFigureOut">
              <a:rPr lang="en-US" smtClean="0"/>
              <a:t>8/8/16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517C0-E097-4914-B976-3E550D492EC7}" type="slidenum">
              <a:rPr lang="en-US" smtClean="0"/>
              <a:t>‹#›</a:t>
            </a:fld>
            <a:endParaRPr lang="en-US"/>
          </a:p>
        </p:txBody>
      </p:sp>
    </p:spTree>
    <p:extLst>
      <p:ext uri="{BB962C8B-B14F-4D97-AF65-F5344CB8AC3E}">
        <p14:creationId xmlns:p14="http://schemas.microsoft.com/office/powerpoint/2010/main" val="184232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hyperlink" Target="http://cemast.illinoisstate.edu/data-for-students/modules/soil-respiration.s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0"/>
            <a:ext cx="7772400" cy="1470025"/>
          </a:xfrm>
        </p:spPr>
        <p:txBody>
          <a:bodyPr>
            <a:normAutofit/>
          </a:bodyPr>
          <a:lstStyle/>
          <a:p>
            <a:r>
              <a:rPr lang="en-US" dirty="0"/>
              <a:t>Project EDDIE: Soil Respiration</a:t>
            </a:r>
          </a:p>
        </p:txBody>
      </p:sp>
      <p:sp>
        <p:nvSpPr>
          <p:cNvPr id="4" name="Subtitle 3"/>
          <p:cNvSpPr>
            <a:spLocks noGrp="1"/>
          </p:cNvSpPr>
          <p:nvPr>
            <p:ph type="subTitle" idx="1"/>
          </p:nvPr>
        </p:nvSpPr>
        <p:spPr>
          <a:xfrm>
            <a:off x="1371600" y="2057400"/>
            <a:ext cx="6400800" cy="1752600"/>
          </a:xfrm>
        </p:spPr>
        <p:txBody>
          <a:bodyPr>
            <a:normAutofit/>
          </a:bodyPr>
          <a:lstStyle/>
          <a:p>
            <a:r>
              <a:rPr lang="en-US" sz="2000" dirty="0">
                <a:solidFill>
                  <a:schemeClr val="tx1"/>
                </a:solidFill>
              </a:rPr>
              <a:t>Nave, L.E., N. Bader, and J.L. Klug. 25 June 2015. Project EDDIE: Soil Respiration. Project EDDIE Module 9, Version 1. </a:t>
            </a:r>
            <a:r>
              <a:rPr lang="en-US" sz="2000" dirty="0">
                <a:solidFill>
                  <a:schemeClr val="tx1"/>
                </a:solidFill>
                <a:hlinkClick r:id="rId2"/>
              </a:rPr>
              <a:t> http://cemast.illinoisstate.edu/data-for-students/modules/soil-respiration.shtml. </a:t>
            </a:r>
            <a:endParaRPr lang="en-US" sz="2000" dirty="0">
              <a:solidFill>
                <a:schemeClr val="tx1"/>
              </a:solidFill>
            </a:endParaRPr>
          </a:p>
          <a:p>
            <a:r>
              <a:rPr lang="en-US" sz="2000" dirty="0">
                <a:solidFill>
                  <a:schemeClr val="tx1"/>
                </a:solidFill>
              </a:rPr>
              <a:t>Module development was supported by NSF DEB 1245707.</a:t>
            </a:r>
          </a:p>
        </p:txBody>
      </p:sp>
      <p:pic>
        <p:nvPicPr>
          <p:cNvPr id="5" name="Picture 4"/>
          <p:cNvPicPr>
            <a:picLocks noChangeAspect="1"/>
          </p:cNvPicPr>
          <p:nvPr/>
        </p:nvPicPr>
        <p:blipFill>
          <a:blip r:embed="rId3"/>
          <a:stretch>
            <a:fillRect/>
          </a:stretch>
        </p:blipFill>
        <p:spPr>
          <a:xfrm>
            <a:off x="489046" y="5791200"/>
            <a:ext cx="1810669" cy="597460"/>
          </a:xfrm>
          <a:prstGeom prst="rect">
            <a:avLst/>
          </a:prstGeom>
        </p:spPr>
      </p:pic>
      <p:pic>
        <p:nvPicPr>
          <p:cNvPr id="6" name="Picture 5"/>
          <p:cNvPicPr>
            <a:picLocks noChangeAspect="1"/>
          </p:cNvPicPr>
          <p:nvPr/>
        </p:nvPicPr>
        <p:blipFill>
          <a:blip r:embed="rId4"/>
          <a:stretch>
            <a:fillRect/>
          </a:stretch>
        </p:blipFill>
        <p:spPr>
          <a:xfrm>
            <a:off x="3024342" y="5776165"/>
            <a:ext cx="823031" cy="597460"/>
          </a:xfrm>
          <a:prstGeom prst="rect">
            <a:avLst/>
          </a:prstGeom>
        </p:spPr>
      </p:pic>
      <p:pic>
        <p:nvPicPr>
          <p:cNvPr id="7" name="Picture 6"/>
          <p:cNvPicPr>
            <a:picLocks noChangeAspect="1"/>
          </p:cNvPicPr>
          <p:nvPr/>
        </p:nvPicPr>
        <p:blipFill>
          <a:blip r:embed="rId5"/>
          <a:stretch>
            <a:fillRect/>
          </a:stretch>
        </p:blipFill>
        <p:spPr>
          <a:xfrm>
            <a:off x="4572000" y="5791200"/>
            <a:ext cx="597460" cy="597460"/>
          </a:xfrm>
          <a:prstGeom prst="rect">
            <a:avLst/>
          </a:prstGeom>
        </p:spPr>
      </p:pic>
      <p:pic>
        <p:nvPicPr>
          <p:cNvPr id="8" name="Picture 7"/>
          <p:cNvPicPr>
            <a:picLocks noChangeAspect="1"/>
          </p:cNvPicPr>
          <p:nvPr/>
        </p:nvPicPr>
        <p:blipFill>
          <a:blip r:embed="rId6"/>
          <a:stretch>
            <a:fillRect/>
          </a:stretch>
        </p:blipFill>
        <p:spPr>
          <a:xfrm>
            <a:off x="5894087" y="5813612"/>
            <a:ext cx="2426418" cy="597460"/>
          </a:xfrm>
          <a:prstGeom prst="rect">
            <a:avLst/>
          </a:prstGeom>
        </p:spPr>
      </p:pic>
    </p:spTree>
    <p:extLst>
      <p:ext uri="{BB962C8B-B14F-4D97-AF65-F5344CB8AC3E}">
        <p14:creationId xmlns:p14="http://schemas.microsoft.com/office/powerpoint/2010/main" val="2879303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095" t="2262" r="31413" b="15629"/>
          <a:stretch/>
        </p:blipFill>
        <p:spPr bwMode="auto">
          <a:xfrm>
            <a:off x="5118390" y="1870365"/>
            <a:ext cx="3526848" cy="3920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3600" dirty="0"/>
              <a:t>Testing sources of variation</a:t>
            </a:r>
          </a:p>
        </p:txBody>
      </p:sp>
      <p:sp>
        <p:nvSpPr>
          <p:cNvPr id="3" name="Content Placeholder 2"/>
          <p:cNvSpPr>
            <a:spLocks noGrp="1"/>
          </p:cNvSpPr>
          <p:nvPr>
            <p:ph idx="1"/>
          </p:nvPr>
        </p:nvSpPr>
        <p:spPr>
          <a:xfrm>
            <a:off x="457200" y="1600200"/>
            <a:ext cx="4661190" cy="4648200"/>
          </a:xfrm>
        </p:spPr>
        <p:txBody>
          <a:bodyPr>
            <a:normAutofit/>
          </a:bodyPr>
          <a:lstStyle/>
          <a:p>
            <a:pPr marL="0" indent="0">
              <a:buNone/>
            </a:pPr>
            <a:r>
              <a:rPr lang="en-US" sz="2600" dirty="0"/>
              <a:t>How can we test sources of variation to figure out what is driving soil respiration rates?</a:t>
            </a:r>
          </a:p>
          <a:p>
            <a:r>
              <a:rPr lang="en-US" sz="2600" dirty="0"/>
              <a:t>Concurrent measurements- </a:t>
            </a:r>
            <a:r>
              <a:rPr lang="en-US" sz="2600" i="1" dirty="0"/>
              <a:t>e.g</a:t>
            </a:r>
            <a:r>
              <a:rPr lang="en-US" sz="2600" dirty="0"/>
              <a:t>., of soil temperature, moisture</a:t>
            </a:r>
          </a:p>
          <a:p>
            <a:r>
              <a:rPr lang="en-US" sz="2600" dirty="0"/>
              <a:t>Experiments- </a:t>
            </a:r>
            <a:r>
              <a:rPr lang="en-US" sz="2600" i="1" dirty="0"/>
              <a:t>e.g., </a:t>
            </a:r>
            <a:r>
              <a:rPr lang="en-US" sz="2600" dirty="0"/>
              <a:t>girdle trees to prevent movement of sugars from leaves to roots</a:t>
            </a:r>
          </a:p>
        </p:txBody>
      </p:sp>
      <p:sp>
        <p:nvSpPr>
          <p:cNvPr id="5" name="Rectangle 4"/>
          <p:cNvSpPr/>
          <p:nvPr/>
        </p:nvSpPr>
        <p:spPr>
          <a:xfrm>
            <a:off x="6003945" y="5907664"/>
            <a:ext cx="1755737" cy="369332"/>
          </a:xfrm>
          <a:prstGeom prst="rect">
            <a:avLst/>
          </a:prstGeom>
        </p:spPr>
        <p:txBody>
          <a:bodyPr wrap="none">
            <a:spAutoFit/>
          </a:bodyPr>
          <a:lstStyle/>
          <a:p>
            <a:r>
              <a:rPr lang="en-US" dirty="0"/>
              <a:t>Photo by L. Nave</a:t>
            </a:r>
          </a:p>
        </p:txBody>
      </p:sp>
    </p:spTree>
    <p:extLst>
      <p:ext uri="{BB962C8B-B14F-4D97-AF65-F5344CB8AC3E}">
        <p14:creationId xmlns:p14="http://schemas.microsoft.com/office/powerpoint/2010/main" val="123477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lenave\Desktop\Research\FASET_FIT\outreach\EDDIE workshop\annual rs and climat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497" y="1295400"/>
            <a:ext cx="3276292"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600" dirty="0"/>
              <a:t>Testing sources of variation</a:t>
            </a:r>
          </a:p>
        </p:txBody>
      </p:sp>
      <p:sp>
        <p:nvSpPr>
          <p:cNvPr id="3" name="Content Placeholder 2"/>
          <p:cNvSpPr>
            <a:spLocks noGrp="1"/>
          </p:cNvSpPr>
          <p:nvPr>
            <p:ph idx="1"/>
          </p:nvPr>
        </p:nvSpPr>
        <p:spPr>
          <a:xfrm>
            <a:off x="228600" y="1447800"/>
            <a:ext cx="4419600" cy="4953000"/>
          </a:xfrm>
        </p:spPr>
        <p:txBody>
          <a:bodyPr>
            <a:noAutofit/>
          </a:bodyPr>
          <a:lstStyle/>
          <a:p>
            <a:pPr marL="0" indent="0">
              <a:buNone/>
            </a:pPr>
            <a:r>
              <a:rPr lang="en-US" sz="2200" dirty="0"/>
              <a:t>How can we use measurements of other variables or experiments to identify and quantify sources of variation?</a:t>
            </a:r>
          </a:p>
          <a:p>
            <a:r>
              <a:rPr lang="en-US" sz="2200" dirty="0"/>
              <a:t>Pattern analysis- </a:t>
            </a:r>
            <a:r>
              <a:rPr lang="en-US" sz="2200" i="1" dirty="0"/>
              <a:t>e.g., </a:t>
            </a:r>
            <a:r>
              <a:rPr lang="en-US" sz="2200" dirty="0"/>
              <a:t>look at graph of soil respiration rates over the year, compare visually to graph of temperature</a:t>
            </a:r>
          </a:p>
          <a:p>
            <a:r>
              <a:rPr lang="en-US" sz="2200" dirty="0"/>
              <a:t>Statistical testing- use correlation or regression analysis to quantify the relationship (equation) between temperature and soil respiration </a:t>
            </a:r>
          </a:p>
          <a:p>
            <a:endParaRPr lang="en-US" sz="2200" dirty="0"/>
          </a:p>
        </p:txBody>
      </p:sp>
      <p:pic>
        <p:nvPicPr>
          <p:cNvPr id="4099" name="Picture 3" descr="C:\Users\lenave\Desktop\Research\FASET_FIT\outreach\EDDIE workshop\products\Q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400" y="4042465"/>
            <a:ext cx="3577525" cy="273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35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739" y="381000"/>
            <a:ext cx="8229600" cy="1143000"/>
          </a:xfrm>
        </p:spPr>
        <p:txBody>
          <a:bodyPr>
            <a:noAutofit/>
          </a:bodyPr>
          <a:lstStyle/>
          <a:p>
            <a:r>
              <a:rPr lang="en-US" sz="3600" dirty="0"/>
              <a:t>Why is soil respiration important, in terms of the C cycle of a forest, or a region, or the entire globe?</a:t>
            </a:r>
          </a:p>
        </p:txBody>
      </p:sp>
      <p:sp>
        <p:nvSpPr>
          <p:cNvPr id="3" name="Content Placeholder 2"/>
          <p:cNvSpPr>
            <a:spLocks noGrp="1"/>
          </p:cNvSpPr>
          <p:nvPr>
            <p:ph idx="1"/>
          </p:nvPr>
        </p:nvSpPr>
        <p:spPr>
          <a:xfrm>
            <a:off x="497711" y="2057400"/>
            <a:ext cx="8229600" cy="4525963"/>
          </a:xfrm>
        </p:spPr>
        <p:txBody>
          <a:bodyPr>
            <a:noAutofit/>
          </a:bodyPr>
          <a:lstStyle/>
          <a:p>
            <a:r>
              <a:rPr lang="en-US" sz="2200" dirty="0"/>
              <a:t>The emission of CO2 from the soil accounts for roughly half of the total emissions of CO2 from terrestrial ecosystems!</a:t>
            </a:r>
          </a:p>
          <a:p>
            <a:endParaRPr lang="en-US" sz="2200" dirty="0"/>
          </a:p>
          <a:p>
            <a:r>
              <a:rPr lang="en-US" sz="2200" dirty="0"/>
              <a:t>Factors that change the rate of CO2 emission from soil can:</a:t>
            </a:r>
          </a:p>
          <a:p>
            <a:pPr lvl="1"/>
            <a:r>
              <a:rPr lang="en-US" sz="2200" dirty="0"/>
              <a:t> change the C budget of a forest from being a C sink (net removal of CO2 from the atmosphere, counteracting the greenhouse effect and climate change) </a:t>
            </a:r>
          </a:p>
          <a:p>
            <a:pPr marL="457200" lvl="1" indent="0">
              <a:buNone/>
            </a:pPr>
            <a:endParaRPr lang="en-US" sz="2200" dirty="0"/>
          </a:p>
          <a:p>
            <a:pPr marL="457200" lvl="1" indent="0">
              <a:buNone/>
            </a:pPr>
            <a:endParaRPr lang="en-US" sz="2200" dirty="0"/>
          </a:p>
          <a:p>
            <a:pPr lvl="1"/>
            <a:r>
              <a:rPr lang="en-US" sz="2200" dirty="0"/>
              <a:t>to a C source (net emission of CO2 from forest to the atmosphere and a positive feedback to atmospheric C pollution and climate change).</a:t>
            </a:r>
          </a:p>
          <a:p>
            <a:endParaRPr lang="en-US" sz="2200" dirty="0"/>
          </a:p>
          <a:p>
            <a:endParaRPr lang="en-US" sz="2200" dirty="0"/>
          </a:p>
        </p:txBody>
      </p:sp>
      <p:sp>
        <p:nvSpPr>
          <p:cNvPr id="4" name="Down Arrow 3"/>
          <p:cNvSpPr/>
          <p:nvPr/>
        </p:nvSpPr>
        <p:spPr>
          <a:xfrm>
            <a:off x="4317839" y="4800600"/>
            <a:ext cx="533400" cy="685800"/>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058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304800"/>
            <a:ext cx="8229600" cy="1143000"/>
          </a:xfrm>
        </p:spPr>
        <p:txBody>
          <a:bodyPr>
            <a:normAutofit/>
          </a:bodyPr>
          <a:lstStyle/>
          <a:p>
            <a:r>
              <a:rPr lang="en-US" sz="4000" dirty="0">
                <a:solidFill>
                  <a:schemeClr val="bg1"/>
                </a:solidFill>
                <a:effectLst>
                  <a:outerShdw blurRad="50800" dist="50800" dir="5400000" algn="ctr" rotWithShape="0">
                    <a:schemeClr val="tx1"/>
                  </a:outerShdw>
                </a:effectLst>
              </a:rPr>
              <a:t>The global C cycle</a:t>
            </a:r>
          </a:p>
        </p:txBody>
      </p:sp>
      <p:sp>
        <p:nvSpPr>
          <p:cNvPr id="9" name="TextBox 8"/>
          <p:cNvSpPr txBox="1"/>
          <p:nvPr/>
        </p:nvSpPr>
        <p:spPr>
          <a:xfrm>
            <a:off x="-31102" y="6519446"/>
            <a:ext cx="5562600" cy="338554"/>
          </a:xfrm>
          <a:prstGeom prst="rect">
            <a:avLst/>
          </a:prstGeom>
          <a:noFill/>
        </p:spPr>
        <p:txBody>
          <a:bodyPr wrap="square" rtlCol="0">
            <a:spAutoFit/>
          </a:bodyPr>
          <a:lstStyle/>
          <a:p>
            <a:r>
              <a:rPr lang="en-US" sz="1600" dirty="0">
                <a:solidFill>
                  <a:schemeClr val="bg1"/>
                </a:solidFill>
              </a:rPr>
              <a:t>http://earthobservatory.nasa.gov/Features/CarbonCycle/</a:t>
            </a:r>
          </a:p>
        </p:txBody>
      </p:sp>
    </p:spTree>
    <p:extLst>
      <p:ext uri="{BB962C8B-B14F-4D97-AF65-F5344CB8AC3E}">
        <p14:creationId xmlns:p14="http://schemas.microsoft.com/office/powerpoint/2010/main" val="579097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p:cNvSpPr txBox="1"/>
          <p:nvPr/>
        </p:nvSpPr>
        <p:spPr>
          <a:xfrm>
            <a:off x="0" y="6519446"/>
            <a:ext cx="5562600" cy="338554"/>
          </a:xfrm>
          <a:prstGeom prst="rect">
            <a:avLst/>
          </a:prstGeom>
          <a:noFill/>
        </p:spPr>
        <p:txBody>
          <a:bodyPr wrap="square" rtlCol="0">
            <a:spAutoFit/>
          </a:bodyPr>
          <a:lstStyle/>
          <a:p>
            <a:r>
              <a:rPr lang="en-US" sz="1600" dirty="0">
                <a:solidFill>
                  <a:schemeClr val="bg1"/>
                </a:solidFill>
              </a:rPr>
              <a:t>http://changingclimate.osu.edu/features/accounting-for-carbon</a:t>
            </a:r>
          </a:p>
        </p:txBody>
      </p:sp>
    </p:spTree>
    <p:extLst>
      <p:ext uri="{BB962C8B-B14F-4D97-AF65-F5344CB8AC3E}">
        <p14:creationId xmlns:p14="http://schemas.microsoft.com/office/powerpoint/2010/main" val="302115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is soil respiration?</a:t>
            </a:r>
          </a:p>
        </p:txBody>
      </p:sp>
      <p:sp>
        <p:nvSpPr>
          <p:cNvPr id="3" name="Content Placeholder 2"/>
          <p:cNvSpPr>
            <a:spLocks noGrp="1"/>
          </p:cNvSpPr>
          <p:nvPr>
            <p:ph idx="1"/>
          </p:nvPr>
        </p:nvSpPr>
        <p:spPr>
          <a:xfrm>
            <a:off x="457200" y="1600200"/>
            <a:ext cx="4267200" cy="4648199"/>
          </a:xfrm>
        </p:spPr>
        <p:txBody>
          <a:bodyPr>
            <a:noAutofit/>
          </a:bodyPr>
          <a:lstStyle/>
          <a:p>
            <a:r>
              <a:rPr lang="en-US" sz="2400" dirty="0"/>
              <a:t>What is happening in soil that generates CO</a:t>
            </a:r>
            <a:r>
              <a:rPr lang="en-US" sz="2400" baseline="-25000" dirty="0"/>
              <a:t>2</a:t>
            </a:r>
            <a:r>
              <a:rPr lang="en-US" sz="2400" dirty="0"/>
              <a:t>?</a:t>
            </a:r>
          </a:p>
          <a:p>
            <a:pPr lvl="1"/>
            <a:r>
              <a:rPr lang="en-US" sz="2400" dirty="0"/>
              <a:t>cellular respiration by micro- and </a:t>
            </a:r>
            <a:r>
              <a:rPr lang="en-US" sz="2400" dirty="0" err="1"/>
              <a:t>macroorganisms</a:t>
            </a:r>
            <a:r>
              <a:rPr lang="en-US" sz="2400" dirty="0"/>
              <a:t> </a:t>
            </a:r>
          </a:p>
          <a:p>
            <a:pPr lvl="1"/>
            <a:r>
              <a:rPr lang="en-US" sz="2400" dirty="0"/>
              <a:t>Why does CO</a:t>
            </a:r>
            <a:r>
              <a:rPr lang="en-US" sz="2400" baseline="-25000" dirty="0"/>
              <a:t>2</a:t>
            </a:r>
            <a:r>
              <a:rPr lang="en-US" sz="2400" dirty="0"/>
              <a:t> flow from soil to atmosphere?</a:t>
            </a:r>
          </a:p>
          <a:p>
            <a:pPr lvl="1"/>
            <a:r>
              <a:rPr lang="en-US" sz="2400" dirty="0"/>
              <a:t>physical chemistry: gases diffuse from areas of high to low concentration</a:t>
            </a:r>
          </a:p>
        </p:txBody>
      </p:sp>
      <p:pic>
        <p:nvPicPr>
          <p:cNvPr id="1026" name="Picture 2" descr="C:\Users\lenave\Desktop\pictures\science stock photos\pics for Luke\DSCN34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1600200"/>
            <a:ext cx="3371850" cy="4495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89656" y="6248399"/>
            <a:ext cx="1755737" cy="369332"/>
          </a:xfrm>
          <a:prstGeom prst="rect">
            <a:avLst/>
          </a:prstGeom>
        </p:spPr>
        <p:txBody>
          <a:bodyPr wrap="none">
            <a:spAutoFit/>
          </a:bodyPr>
          <a:lstStyle/>
          <a:p>
            <a:r>
              <a:rPr lang="en-US" dirty="0"/>
              <a:t>Photo by L. Nave</a:t>
            </a:r>
          </a:p>
        </p:txBody>
      </p:sp>
    </p:spTree>
    <p:extLst>
      <p:ext uri="{BB962C8B-B14F-4D97-AF65-F5344CB8AC3E}">
        <p14:creationId xmlns:p14="http://schemas.microsoft.com/office/powerpoint/2010/main" val="3194162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How is soil respiration measured?</a:t>
            </a:r>
          </a:p>
        </p:txBody>
      </p:sp>
      <p:sp>
        <p:nvSpPr>
          <p:cNvPr id="3" name="Content Placeholder 2"/>
          <p:cNvSpPr>
            <a:spLocks noGrp="1"/>
          </p:cNvSpPr>
          <p:nvPr>
            <p:ph idx="1"/>
          </p:nvPr>
        </p:nvSpPr>
        <p:spPr>
          <a:xfrm>
            <a:off x="152400" y="1752600"/>
            <a:ext cx="3810000" cy="4648200"/>
          </a:xfrm>
        </p:spPr>
        <p:txBody>
          <a:bodyPr>
            <a:noAutofit/>
          </a:bodyPr>
          <a:lstStyle/>
          <a:p>
            <a:r>
              <a:rPr lang="en-US" sz="2000" dirty="0"/>
              <a:t>Infrared gas analyzer (IRGA)</a:t>
            </a:r>
          </a:p>
          <a:p>
            <a:r>
              <a:rPr lang="en-US" sz="2000" dirty="0"/>
              <a:t>CO</a:t>
            </a:r>
            <a:r>
              <a:rPr lang="en-US" sz="2000" baseline="-25000" dirty="0"/>
              <a:t>2</a:t>
            </a:r>
            <a:r>
              <a:rPr lang="en-US" sz="2000" dirty="0"/>
              <a:t> absorbs IR (it’s the reason we have a greenhouse effect and a habitable planet!)</a:t>
            </a:r>
          </a:p>
          <a:p>
            <a:r>
              <a:rPr lang="en-US" sz="2000" dirty="0"/>
              <a:t>Pass a known wavelength of IR through a known volume of air, measure IR on the other side, absorbance of IR is proportional to concentration of CO</a:t>
            </a:r>
            <a:r>
              <a:rPr lang="en-US" sz="2000" baseline="-25000" dirty="0"/>
              <a:t>2</a:t>
            </a:r>
            <a:endParaRPr lang="en-US" sz="2000" dirty="0"/>
          </a:p>
          <a:p>
            <a:r>
              <a:rPr lang="en-US" sz="2000" dirty="0"/>
              <a:t>Integrate measurement over time at high frequency to calculate a rate of CO</a:t>
            </a:r>
            <a:r>
              <a:rPr lang="en-US" sz="2000" baseline="-25000" dirty="0"/>
              <a:t>2</a:t>
            </a:r>
            <a:r>
              <a:rPr lang="en-US" sz="2000" dirty="0"/>
              <a:t> emission per area per time</a:t>
            </a:r>
          </a:p>
        </p:txBody>
      </p:sp>
      <p:pic>
        <p:nvPicPr>
          <p:cNvPr id="2050" name="Picture 2" descr="C:\Users\lenave\Desktop\pictures\science stock photos\Luke_method_img\Jas_S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2133600"/>
            <a:ext cx="4676423" cy="3130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51342" y="5584849"/>
            <a:ext cx="1755737" cy="369332"/>
          </a:xfrm>
          <a:prstGeom prst="rect">
            <a:avLst/>
          </a:prstGeom>
        </p:spPr>
        <p:txBody>
          <a:bodyPr wrap="none">
            <a:spAutoFit/>
          </a:bodyPr>
          <a:lstStyle/>
          <a:p>
            <a:r>
              <a:rPr lang="en-US" dirty="0"/>
              <a:t>Photo by L. Nave</a:t>
            </a:r>
          </a:p>
        </p:txBody>
      </p:sp>
    </p:spTree>
    <p:extLst>
      <p:ext uri="{BB962C8B-B14F-4D97-AF65-F5344CB8AC3E}">
        <p14:creationId xmlns:p14="http://schemas.microsoft.com/office/powerpoint/2010/main" val="4101216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How is soil respiration measured?</a:t>
            </a:r>
          </a:p>
        </p:txBody>
      </p:sp>
      <p:sp>
        <p:nvSpPr>
          <p:cNvPr id="3" name="Content Placeholder 2"/>
          <p:cNvSpPr>
            <a:spLocks noGrp="1"/>
          </p:cNvSpPr>
          <p:nvPr>
            <p:ph idx="1"/>
          </p:nvPr>
        </p:nvSpPr>
        <p:spPr>
          <a:xfrm>
            <a:off x="457200" y="1600200"/>
            <a:ext cx="3940048" cy="4876800"/>
          </a:xfrm>
        </p:spPr>
        <p:txBody>
          <a:bodyPr>
            <a:normAutofit/>
          </a:bodyPr>
          <a:lstStyle/>
          <a:p>
            <a:r>
              <a:rPr lang="en-US" sz="2600" dirty="0"/>
              <a:t>Automated tools also measure soil respiration (using same principles)</a:t>
            </a:r>
          </a:p>
          <a:p>
            <a:r>
              <a:rPr lang="en-US" sz="2600" dirty="0"/>
              <a:t>Older techniques used stoichiometric reaction (mass change) in soda lime (calcium sodium hydroxide) when exposed to emitted CO</a:t>
            </a:r>
            <a:r>
              <a:rPr lang="en-US" sz="2600" baseline="-25000" dirty="0"/>
              <a:t>2</a:t>
            </a:r>
            <a:r>
              <a:rPr lang="en-US" sz="2600" dirty="0"/>
              <a:t> </a:t>
            </a:r>
          </a:p>
        </p:txBody>
      </p:sp>
      <p:pic>
        <p:nvPicPr>
          <p:cNvPr id="1026" name="Picture 2" descr="C:\Users\lenave\Desktop\pictures\5.2008\DSCN547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1447800"/>
            <a:ext cx="35052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ecoplexity.org/files/uploads/soil_respir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1" y="4191000"/>
            <a:ext cx="3505200"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181600" y="4114800"/>
            <a:ext cx="3733800" cy="338554"/>
          </a:xfrm>
          <a:prstGeom prst="rect">
            <a:avLst/>
          </a:prstGeom>
          <a:noFill/>
        </p:spPr>
        <p:txBody>
          <a:bodyPr wrap="square" rtlCol="0">
            <a:spAutoFit/>
          </a:bodyPr>
          <a:lstStyle/>
          <a:p>
            <a:r>
              <a:rPr lang="en-US" sz="1600" dirty="0">
                <a:solidFill>
                  <a:schemeClr val="bg1"/>
                </a:solidFill>
              </a:rPr>
              <a:t>http://www.ecoplexity.org/?q=node/551</a:t>
            </a:r>
          </a:p>
        </p:txBody>
      </p:sp>
    </p:spTree>
    <p:extLst>
      <p:ext uri="{BB962C8B-B14F-4D97-AF65-F5344CB8AC3E}">
        <p14:creationId xmlns:p14="http://schemas.microsoft.com/office/powerpoint/2010/main" val="1718683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controls soil respiration rates?</a:t>
            </a:r>
          </a:p>
        </p:txBody>
      </p:sp>
      <p:sp>
        <p:nvSpPr>
          <p:cNvPr id="3" name="Content Placeholder 2"/>
          <p:cNvSpPr>
            <a:spLocks noGrp="1"/>
          </p:cNvSpPr>
          <p:nvPr>
            <p:ph idx="1"/>
          </p:nvPr>
        </p:nvSpPr>
        <p:spPr>
          <a:xfrm>
            <a:off x="457200" y="1600200"/>
            <a:ext cx="4724400" cy="4525963"/>
          </a:xfrm>
        </p:spPr>
        <p:txBody>
          <a:bodyPr>
            <a:noAutofit/>
          </a:bodyPr>
          <a:lstStyle/>
          <a:p>
            <a:r>
              <a:rPr lang="en-US" sz="2600" dirty="0"/>
              <a:t>The types and abundance of soil organisms that emit CO</a:t>
            </a:r>
            <a:r>
              <a:rPr lang="en-US" sz="2600" baseline="-25000" dirty="0"/>
              <a:t>2</a:t>
            </a:r>
            <a:r>
              <a:rPr lang="en-US" sz="2600" dirty="0"/>
              <a:t>: plant roots, fungi vs. bacteria, micro- and </a:t>
            </a:r>
            <a:r>
              <a:rPr lang="en-US" sz="2600" dirty="0" err="1"/>
              <a:t>macroarthropods</a:t>
            </a:r>
            <a:endParaRPr lang="en-US" sz="2600" dirty="0"/>
          </a:p>
          <a:p>
            <a:r>
              <a:rPr lang="en-US" sz="2600" dirty="0"/>
              <a:t>Availability and types of C substrates: roots respire sugars and starches, </a:t>
            </a:r>
            <a:r>
              <a:rPr lang="en-US" sz="2600" dirty="0" err="1"/>
              <a:t>macroarthropods</a:t>
            </a:r>
            <a:r>
              <a:rPr lang="en-US" sz="2600" dirty="0"/>
              <a:t> eat plant litter, fungi and bacteria decompose soil organic matter</a:t>
            </a:r>
          </a:p>
        </p:txBody>
      </p:sp>
      <p:pic>
        <p:nvPicPr>
          <p:cNvPr id="4"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31469" t="6945" r="36765" b="22500"/>
          <a:stretch/>
        </p:blipFill>
        <p:spPr>
          <a:xfrm>
            <a:off x="5553075" y="1371600"/>
            <a:ext cx="3057525" cy="4838700"/>
          </a:xfrm>
          <a:prstGeom prst="rect">
            <a:avLst/>
          </a:prstGeom>
        </p:spPr>
      </p:pic>
      <p:sp>
        <p:nvSpPr>
          <p:cNvPr id="5" name="Rectangle 4"/>
          <p:cNvSpPr/>
          <p:nvPr/>
        </p:nvSpPr>
        <p:spPr>
          <a:xfrm>
            <a:off x="6203968" y="6400800"/>
            <a:ext cx="1755737" cy="369332"/>
          </a:xfrm>
          <a:prstGeom prst="rect">
            <a:avLst/>
          </a:prstGeom>
        </p:spPr>
        <p:txBody>
          <a:bodyPr wrap="none">
            <a:spAutoFit/>
          </a:bodyPr>
          <a:lstStyle/>
          <a:p>
            <a:r>
              <a:rPr lang="en-US" dirty="0"/>
              <a:t>Photo by L. Nave</a:t>
            </a:r>
          </a:p>
        </p:txBody>
      </p:sp>
    </p:spTree>
    <p:extLst>
      <p:ext uri="{BB962C8B-B14F-4D97-AF65-F5344CB8AC3E}">
        <p14:creationId xmlns:p14="http://schemas.microsoft.com/office/powerpoint/2010/main" val="1250409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controls soil respiration rates?</a:t>
            </a:r>
          </a:p>
        </p:txBody>
      </p:sp>
      <p:sp>
        <p:nvSpPr>
          <p:cNvPr id="3" name="Content Placeholder 2"/>
          <p:cNvSpPr>
            <a:spLocks noGrp="1"/>
          </p:cNvSpPr>
          <p:nvPr>
            <p:ph idx="1"/>
          </p:nvPr>
        </p:nvSpPr>
        <p:spPr>
          <a:xfrm>
            <a:off x="457200" y="1600200"/>
            <a:ext cx="4038600" cy="4724400"/>
          </a:xfrm>
        </p:spPr>
        <p:txBody>
          <a:bodyPr>
            <a:noAutofit/>
          </a:bodyPr>
          <a:lstStyle/>
          <a:p>
            <a:r>
              <a:rPr lang="en-US" sz="2600" dirty="0"/>
              <a:t>Temperature and moisture control soil organisms’ metabolic rates</a:t>
            </a:r>
          </a:p>
          <a:p>
            <a:r>
              <a:rPr lang="en-US" sz="2600" dirty="0"/>
              <a:t>Availability of nutrient elements, </a:t>
            </a:r>
            <a:r>
              <a:rPr lang="en-US" sz="2600" i="1" dirty="0"/>
              <a:t>e.g</a:t>
            </a:r>
            <a:r>
              <a:rPr lang="en-US" sz="2600" dirty="0"/>
              <a:t>., N, P, Ca</a:t>
            </a:r>
          </a:p>
          <a:p>
            <a:r>
              <a:rPr lang="en-US" sz="2600" dirty="0"/>
              <a:t>Soil physics: soil porosity influences the concentration gradient and diffusion rate of CO</a:t>
            </a:r>
            <a:r>
              <a:rPr lang="en-US" sz="2600" baseline="-25000" dirty="0"/>
              <a:t>2</a:t>
            </a:r>
            <a:r>
              <a:rPr lang="en-US" sz="2600" dirty="0"/>
              <a:t> up through the soil profile</a:t>
            </a:r>
          </a:p>
        </p:txBody>
      </p:sp>
      <p:pic>
        <p:nvPicPr>
          <p:cNvPr id="3074" name="Picture 2" descr="C:\Users\lenave\Desktop\pictures\7.2007\DSCN415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91" r="1227"/>
          <a:stretch/>
        </p:blipFill>
        <p:spPr bwMode="auto">
          <a:xfrm>
            <a:off x="4580738" y="1676400"/>
            <a:ext cx="431517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60454" y="5364162"/>
            <a:ext cx="1755737" cy="369332"/>
          </a:xfrm>
          <a:prstGeom prst="rect">
            <a:avLst/>
          </a:prstGeom>
        </p:spPr>
        <p:txBody>
          <a:bodyPr wrap="none">
            <a:spAutoFit/>
          </a:bodyPr>
          <a:lstStyle/>
          <a:p>
            <a:r>
              <a:rPr lang="en-US" dirty="0"/>
              <a:t>Photo by L. Nave</a:t>
            </a:r>
          </a:p>
        </p:txBody>
      </p:sp>
    </p:spTree>
    <p:extLst>
      <p:ext uri="{BB962C8B-B14F-4D97-AF65-F5344CB8AC3E}">
        <p14:creationId xmlns:p14="http://schemas.microsoft.com/office/powerpoint/2010/main" val="89659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Measurement errors, sources of uncertainty and variation</a:t>
            </a:r>
          </a:p>
        </p:txBody>
      </p:sp>
      <p:sp>
        <p:nvSpPr>
          <p:cNvPr id="3" name="Content Placeholder 2"/>
          <p:cNvSpPr>
            <a:spLocks noGrp="1"/>
          </p:cNvSpPr>
          <p:nvPr>
            <p:ph idx="1"/>
          </p:nvPr>
        </p:nvSpPr>
        <p:spPr/>
        <p:txBody>
          <a:bodyPr>
            <a:normAutofit/>
          </a:bodyPr>
          <a:lstStyle/>
          <a:p>
            <a:pPr marL="0" indent="0">
              <a:buNone/>
            </a:pPr>
            <a:r>
              <a:rPr lang="en-US" sz="2600" dirty="0"/>
              <a:t>What factors may cause problems getting a high- confidence measurement of soil respiration?</a:t>
            </a:r>
          </a:p>
          <a:p>
            <a:r>
              <a:rPr lang="en-US" sz="2600" dirty="0"/>
              <a:t>Physical problems with measurement system- electrical problems, software problems, ants in the gas tubes…</a:t>
            </a:r>
          </a:p>
          <a:p>
            <a:r>
              <a:rPr lang="en-US" sz="2600" dirty="0"/>
              <a:t>Spatial variability- earthworm burrows are CO</a:t>
            </a:r>
            <a:r>
              <a:rPr lang="en-US" sz="2600" baseline="-25000" dirty="0"/>
              <a:t>2</a:t>
            </a:r>
            <a:r>
              <a:rPr lang="en-US" sz="2600" dirty="0"/>
              <a:t> chimneys, mushrooms are CO</a:t>
            </a:r>
            <a:r>
              <a:rPr lang="en-US" sz="2600" baseline="-25000" dirty="0"/>
              <a:t>2</a:t>
            </a:r>
            <a:r>
              <a:rPr lang="en-US" sz="2600" dirty="0"/>
              <a:t> “smokestacks,” dead roots vs. live roots, microbial “hotspots”</a:t>
            </a:r>
          </a:p>
          <a:p>
            <a:r>
              <a:rPr lang="en-US" sz="2600" dirty="0"/>
              <a:t>Temporal variability- warmer soils by day, colder soils after cold snaps, rainfall events, droughts…</a:t>
            </a:r>
          </a:p>
          <a:p>
            <a:endParaRPr lang="en-US" sz="2600" dirty="0"/>
          </a:p>
        </p:txBody>
      </p:sp>
    </p:spTree>
    <p:extLst>
      <p:ext uri="{BB962C8B-B14F-4D97-AF65-F5344CB8AC3E}">
        <p14:creationId xmlns:p14="http://schemas.microsoft.com/office/powerpoint/2010/main" val="2151978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TotalTime>
  <Words>1735</Words>
  <Application>Microsoft Macintosh PowerPoint</Application>
  <PresentationFormat>On-screen Show (4:3)</PresentationFormat>
  <Paragraphs>75</Paragraphs>
  <Slides>12</Slides>
  <Notes>9</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Project EDDIE: Soil Respiration</vt:lpstr>
      <vt:lpstr>The global C cycle</vt:lpstr>
      <vt:lpstr>PowerPoint Presentation</vt:lpstr>
      <vt:lpstr>What is soil respiration?</vt:lpstr>
      <vt:lpstr>How is soil respiration measured?</vt:lpstr>
      <vt:lpstr>How is soil respiration measured?</vt:lpstr>
      <vt:lpstr>What controls soil respiration rates?</vt:lpstr>
      <vt:lpstr>What controls soil respiration rates?</vt:lpstr>
      <vt:lpstr>Measurement errors, sources of uncertainty and variation</vt:lpstr>
      <vt:lpstr>Testing sources of variation</vt:lpstr>
      <vt:lpstr>Testing sources of variation</vt:lpstr>
      <vt:lpstr>Why is soil respiration important, in terms of the C cycle of a forest, or a region, or the entire globe?</vt:lpstr>
    </vt:vector>
  </TitlesOfParts>
  <Company>Michigan Tech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EDDIE</dc:title>
  <dc:creator>lenave</dc:creator>
  <cp:lastModifiedBy>Catherine O'Reilly</cp:lastModifiedBy>
  <cp:revision>37</cp:revision>
  <dcterms:created xsi:type="dcterms:W3CDTF">2015-06-26T14:31:43Z</dcterms:created>
  <dcterms:modified xsi:type="dcterms:W3CDTF">2016-08-08T15:23:25Z</dcterms:modified>
</cp:coreProperties>
</file>